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1" r:id="rId1"/>
  </p:sldMasterIdLst>
  <p:notesMasterIdLst>
    <p:notesMasterId r:id="rId32"/>
  </p:notesMasterIdLst>
  <p:sldIdLst>
    <p:sldId id="256" r:id="rId2"/>
    <p:sldId id="258" r:id="rId3"/>
    <p:sldId id="257" r:id="rId4"/>
    <p:sldId id="259" r:id="rId5"/>
    <p:sldId id="262" r:id="rId6"/>
    <p:sldId id="267" r:id="rId7"/>
    <p:sldId id="268" r:id="rId8"/>
    <p:sldId id="263" r:id="rId9"/>
    <p:sldId id="264" r:id="rId10"/>
    <p:sldId id="265" r:id="rId11"/>
    <p:sldId id="266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F5F6"/>
    <a:srgbClr val="A0FFEF"/>
    <a:srgbClr val="FBFF8F"/>
    <a:srgbClr val="C8EAFF"/>
    <a:srgbClr val="D5E1EC"/>
    <a:srgbClr val="C9EFFB"/>
    <a:srgbClr val="95F1F6"/>
    <a:srgbClr val="0457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643"/>
  </p:normalViewPr>
  <p:slideViewPr>
    <p:cSldViewPr snapToGrid="0" snapToObjects="1">
      <p:cViewPr varScale="1">
        <p:scale>
          <a:sx n="110" d="100"/>
          <a:sy n="110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10C68-8CD8-AD49-8078-FEC6E9D16FB9}" type="datetimeFigureOut">
              <a:rPr lang="en-US" smtClean="0"/>
              <a:t>5/4/20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C984D-47C8-7A46-9D31-62E1CC1B4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77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C984D-47C8-7A46-9D31-62E1CC1B4E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13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C984D-47C8-7A46-9D31-62E1CC1B4E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06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C984D-47C8-7A46-9D31-62E1CC1B4E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4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C984D-47C8-7A46-9D31-62E1CC1B4E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35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C984D-47C8-7A46-9D31-62E1CC1B4E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60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C984D-47C8-7A46-9D31-62E1CC1B4E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7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88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676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563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96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58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611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363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558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99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762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90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49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://marcocardinale.blogspot.com/2014/07/tips-for-job-applicants.html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openclipart.org/detail/106879/70a029" TargetMode="External"/><Relationship Id="rId12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hyperlink" Target="https://pixabay.com/en/help-hand-isolated-charity-sticker-2655258/" TargetMode="External"/><Relationship Id="rId5" Type="http://schemas.openxmlformats.org/officeDocument/2006/relationships/hyperlink" Target="https://commons.wikimedia.org/wiki/File:Red_Silhouette_-_Traveler.svg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hyperlink" Target="http://www.hpw.qld.gov.au/Procurement/ProcurementStrategy/About/Pages/Value.aspx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Samyuktha-M/5200-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ngall.com/github-p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://sarapis.org/what-is-data-preparedness/" TargetMode="Externa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question-board-chalk-school-1262378/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orbert79.deviantart.com/art/Question-Mark-161381408" TargetMode="Externa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data.insideairbnb.com/united-states/ca/los-angeles/2020-03-13/visualisations/reviews.csv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://data.insideairbnb.com/united-states/ny/new-york-city/2020-03-13/visualisations/reviews.csv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nsideairbnb.com/get-the-data.html" TargetMode="External"/><Relationship Id="rId11" Type="http://schemas.openxmlformats.org/officeDocument/2006/relationships/hyperlink" Target="http://switchfromshapefile.org/" TargetMode="External"/><Relationship Id="rId5" Type="http://schemas.openxmlformats.org/officeDocument/2006/relationships/hyperlink" Target="https://public.opendatasoft.com/explore/dataset/airbnb-ratings/table/?disjunctive.city&amp;disjunctive.neighbourhood_cleansed&amp;sort=number_of_reviews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s://www.kaggle.com/samyukthamurali/airbnb-ratings-dataset" TargetMode="External"/><Relationship Id="rId9" Type="http://schemas.openxmlformats.org/officeDocument/2006/relationships/hyperlink" Target="https://public.opendatasoft.com/explore/dataset/airbnb-reviews/table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clipground.com/world-wide-web-websites-clipart.html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ntrepreneur.com/article/235709" TargetMode="External"/><Relationship Id="rId5" Type="http://schemas.openxmlformats.org/officeDocument/2006/relationships/image" Target="../media/image12.jpg"/><Relationship Id="rId10" Type="http://schemas.openxmlformats.org/officeDocument/2006/relationships/hyperlink" Target="https://www.mactores.com/services/big-data-assessment/" TargetMode="External"/><Relationship Id="rId4" Type="http://schemas.openxmlformats.org/officeDocument/2006/relationships/hyperlink" Target="https://commons.wikimedia.org/wiki/File:Blue_computer_icon.svg" TargetMode="Externa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rive.google.com/open?id=1RnCDN_1Th4bZaHYwLL6KRy0grJtpZcW8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040" y="365126"/>
            <a:ext cx="8430928" cy="940770"/>
          </a:xfrm>
          <a:solidFill>
            <a:schemeClr val="bg1">
              <a:lumMod val="85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+mn-lt"/>
                <a:ea typeface="Ayuthaya" pitchFamily="2" charset="-34"/>
                <a:cs typeface="Ayuthaya" pitchFamily="2" charset="-34"/>
              </a:rPr>
              <a:t>AIRBNB DATA ANALYSIS USING HIVE </a:t>
            </a:r>
          </a:p>
        </p:txBody>
      </p:sp>
      <p:sp>
        <p:nvSpPr>
          <p:cNvPr id="5" name="Rectangle 4"/>
          <p:cNvSpPr/>
          <p:nvPr/>
        </p:nvSpPr>
        <p:spPr>
          <a:xfrm>
            <a:off x="321537" y="5196840"/>
            <a:ext cx="4209097" cy="940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defRPr/>
            </a:pPr>
            <a:r>
              <a:rPr lang="en-US" sz="2600" b="1" cap="all" dirty="0">
                <a:solidFill>
                  <a:srgbClr val="002060"/>
                </a:solidFill>
              </a:rPr>
              <a:t>Guided By: 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defRPr/>
            </a:pPr>
            <a:r>
              <a:rPr lang="en-US" sz="2600" cap="all" dirty="0">
                <a:solidFill>
                  <a:srgbClr val="002060"/>
                </a:solidFill>
              </a:rPr>
              <a:t>Prof </a:t>
            </a:r>
            <a:r>
              <a:rPr lang="en-US" sz="2600" cap="all" dirty="0" err="1">
                <a:solidFill>
                  <a:srgbClr val="002060"/>
                </a:solidFill>
              </a:rPr>
              <a:t>Jongwook</a:t>
            </a:r>
            <a:r>
              <a:rPr lang="en-US" sz="2600" cap="all" dirty="0">
                <a:solidFill>
                  <a:srgbClr val="002060"/>
                </a:solidFill>
              </a:rPr>
              <a:t> Woo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78752" y="4543840"/>
            <a:ext cx="7234539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>
              <a:spcAft>
                <a:spcPts val="600"/>
              </a:spcAft>
            </a:pPr>
            <a:r>
              <a:rPr lang="en-US" sz="2400" b="1" u="sng" cap="all" dirty="0">
                <a:solidFill>
                  <a:srgbClr val="002060"/>
                </a:solidFill>
              </a:rPr>
              <a:t>CIS 5200:03 | TERM Project Group 6,By:</a:t>
            </a:r>
          </a:p>
          <a:p>
            <a:pPr defTabSz="914400">
              <a:spcAft>
                <a:spcPts val="600"/>
              </a:spcAft>
            </a:pPr>
            <a:r>
              <a:rPr lang="en-US" sz="2400" b="1" cap="all" dirty="0">
                <a:solidFill>
                  <a:srgbClr val="002060"/>
                </a:solidFill>
              </a:rPr>
              <a:t>SAMYUKTHA MURALIDHARAN</a:t>
            </a:r>
          </a:p>
          <a:p>
            <a:pPr defTabSz="914400">
              <a:spcAft>
                <a:spcPts val="600"/>
              </a:spcAft>
            </a:pPr>
            <a:r>
              <a:rPr lang="en-US" sz="2400" b="1" cap="all" dirty="0" err="1">
                <a:solidFill>
                  <a:srgbClr val="002060"/>
                </a:solidFill>
              </a:rPr>
              <a:t>SanJANA</a:t>
            </a:r>
            <a:r>
              <a:rPr lang="en-US" sz="2400" b="1" cap="all" dirty="0">
                <a:solidFill>
                  <a:srgbClr val="002060"/>
                </a:solidFill>
              </a:rPr>
              <a:t> BODDIREDDY</a:t>
            </a:r>
          </a:p>
          <a:p>
            <a:pPr lvl="0" defTabSz="914400">
              <a:spcAft>
                <a:spcPts val="600"/>
              </a:spcAft>
            </a:pPr>
            <a:r>
              <a:rPr lang="en-US" sz="2400" b="1" cap="all" dirty="0">
                <a:solidFill>
                  <a:srgbClr val="002060"/>
                </a:solidFill>
              </a:rPr>
              <a:t>Shilpa </a:t>
            </a:r>
            <a:r>
              <a:rPr lang="en-US" sz="2400" b="1" cap="all" dirty="0" err="1">
                <a:solidFill>
                  <a:srgbClr val="002060"/>
                </a:solidFill>
              </a:rPr>
              <a:t>Konde</a:t>
            </a:r>
            <a:r>
              <a:rPr lang="en-US" sz="2400" b="1" cap="all" dirty="0">
                <a:solidFill>
                  <a:srgbClr val="002060"/>
                </a:solidFill>
              </a:rPr>
              <a:t> Deshmukh</a:t>
            </a:r>
          </a:p>
          <a:p>
            <a:pPr defTabSz="914400">
              <a:spcAft>
                <a:spcPts val="600"/>
              </a:spcAft>
            </a:pPr>
            <a:r>
              <a:rPr lang="en-US" sz="2400" b="1" cap="all" dirty="0">
                <a:solidFill>
                  <a:srgbClr val="002060"/>
                </a:solidFill>
                <a:cs typeface="Calibri" panose="020F0502020204030204"/>
              </a:rPr>
              <a:t>VERUSCA AIMIE CAPUNO</a:t>
            </a:r>
          </a:p>
        </p:txBody>
      </p:sp>
    </p:spTree>
    <p:extLst>
      <p:ext uri="{BB962C8B-B14F-4D97-AF65-F5344CB8AC3E}">
        <p14:creationId xmlns:p14="http://schemas.microsoft.com/office/powerpoint/2010/main" val="1565085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20203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County Seasonality In Demand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5378B-C78A-450B-8C6E-9E10C8CB998A}"/>
              </a:ext>
            </a:extLst>
          </p:cNvPr>
          <p:cNvSpPr txBox="1"/>
          <p:nvPr/>
        </p:nvSpPr>
        <p:spPr>
          <a:xfrm>
            <a:off x="348792" y="5742144"/>
            <a:ext cx="76734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Animation link:</a:t>
            </a:r>
          </a:p>
          <a:p>
            <a:r>
              <a:rPr lang="en-US" dirty="0"/>
              <a:t>https://drive.google.com/open?id=1fYHQPU-ofW9cfv0slyhra17tA5MbMSMH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DC197-6369-4ED7-97AB-01E1FE83AE6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09" y="945707"/>
            <a:ext cx="8832917" cy="4536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51F688-D80A-403E-9738-F1C961E85F1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181" y="929256"/>
            <a:ext cx="2136154" cy="2634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719109-01A8-4A4A-BD16-CBF9A8CC76C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940" y="4065316"/>
            <a:ext cx="1121299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94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AA8D484-5636-BE49-9D3C-5A41420B5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504" y="513112"/>
            <a:ext cx="3299602" cy="1778675"/>
          </a:xfrm>
          <a:ln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County Bookings Over Years</a:t>
            </a:r>
          </a:p>
        </p:txBody>
      </p:sp>
      <p:pic>
        <p:nvPicPr>
          <p:cNvPr id="5" name="Picture 4" descr="A close up of a map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7" t="10001"/>
          <a:stretch/>
        </p:blipFill>
        <p:spPr>
          <a:xfrm>
            <a:off x="3541853" y="457200"/>
            <a:ext cx="8264323" cy="51680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757C91-C490-E84E-8F6E-114FAD669F04}"/>
              </a:ext>
            </a:extLst>
          </p:cNvPr>
          <p:cNvSpPr txBox="1"/>
          <p:nvPr/>
        </p:nvSpPr>
        <p:spPr>
          <a:xfrm>
            <a:off x="126503" y="2847372"/>
            <a:ext cx="31491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Bookings are more in the first 6 months of 2017 and highest in August and September months of 2019</a:t>
            </a:r>
          </a:p>
        </p:txBody>
      </p:sp>
    </p:spTree>
    <p:extLst>
      <p:ext uri="{BB962C8B-B14F-4D97-AF65-F5344CB8AC3E}">
        <p14:creationId xmlns:p14="http://schemas.microsoft.com/office/powerpoint/2010/main" val="202971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F995C8-A8FD-A14B-AD16-C0AA2B66777D}"/>
              </a:ext>
            </a:extLst>
          </p:cNvPr>
          <p:cNvSpPr txBox="1"/>
          <p:nvPr/>
        </p:nvSpPr>
        <p:spPr>
          <a:xfrm>
            <a:off x="686766" y="9101"/>
            <a:ext cx="8113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Demand For Apartments In NYC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E9E68D-A043-4E91-AAE0-223DBB451BAC}"/>
              </a:ext>
            </a:extLst>
          </p:cNvPr>
          <p:cNvSpPr txBox="1"/>
          <p:nvPr/>
        </p:nvSpPr>
        <p:spPr>
          <a:xfrm>
            <a:off x="754144" y="6004874"/>
            <a:ext cx="9851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Animation Link:</a:t>
            </a:r>
          </a:p>
          <a:p>
            <a:r>
              <a:rPr lang="en-US" dirty="0"/>
              <a:t> https://drive.google.com/open?id=1D3hlrDOvhyDcu4KLB0emLMc0sAxZuoBW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12C04-3FFC-4504-96DB-7FA65527E38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52108"/>
            <a:ext cx="10473179" cy="496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09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ellipse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Demand for various property types in NYC</a:t>
            </a:r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EC709589-3D8B-D640-A01C-3C2FFBCB6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37777EE4-6CFD-FF43-B60C-5D81EC31B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5353" y="283580"/>
            <a:ext cx="3727048" cy="1773819"/>
          </a:xfrm>
          <a:ln>
            <a:solidFill>
              <a:schemeClr val="accent2"/>
            </a:solidFill>
          </a:ln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Demand For Various Property Types In NYC</a:t>
            </a:r>
          </a:p>
        </p:txBody>
      </p:sp>
      <p:pic>
        <p:nvPicPr>
          <p:cNvPr id="4" name="Picture 3" descr="A screenshot of a social media post&#10;&#10;Description automatically generate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3" r="22596" b="2"/>
          <a:stretch/>
        </p:blipFill>
        <p:spPr>
          <a:xfrm>
            <a:off x="4167589" y="309624"/>
            <a:ext cx="7789059" cy="5766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6D78B6-C27E-5D44-B575-A839AB4E662A}"/>
              </a:ext>
            </a:extLst>
          </p:cNvPr>
          <p:cNvSpPr txBox="1"/>
          <p:nvPr/>
        </p:nvSpPr>
        <p:spPr>
          <a:xfrm>
            <a:off x="5775767" y="32987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FE8C20-DA2C-B54D-8EF2-7CA70AAA95CF}"/>
              </a:ext>
            </a:extLst>
          </p:cNvPr>
          <p:cNvSpPr txBox="1"/>
          <p:nvPr/>
        </p:nvSpPr>
        <p:spPr>
          <a:xfrm>
            <a:off x="235352" y="2338086"/>
            <a:ext cx="37270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Apartment has the maximum number of bookings in the year 2017</a:t>
            </a:r>
          </a:p>
        </p:txBody>
      </p:sp>
    </p:spTree>
    <p:extLst>
      <p:ext uri="{BB962C8B-B14F-4D97-AF65-F5344CB8AC3E}">
        <p14:creationId xmlns:p14="http://schemas.microsoft.com/office/powerpoint/2010/main" val="1040111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553F78-97C1-9E46-AEA6-68AEBEA482B9}"/>
              </a:ext>
            </a:extLst>
          </p:cNvPr>
          <p:cNvSpPr txBox="1"/>
          <p:nvPr/>
        </p:nvSpPr>
        <p:spPr>
          <a:xfrm>
            <a:off x="1111170" y="353028"/>
            <a:ext cx="8727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Demand For House Property In LA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7BE97B-3625-49B4-A1BF-708D84DF5E5A}"/>
              </a:ext>
            </a:extLst>
          </p:cNvPr>
          <p:cNvSpPr txBox="1"/>
          <p:nvPr/>
        </p:nvSpPr>
        <p:spPr>
          <a:xfrm>
            <a:off x="1045182" y="6240545"/>
            <a:ext cx="7589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Animation Link: </a:t>
            </a:r>
            <a:r>
              <a:rPr lang="en-US" dirty="0"/>
              <a:t>https://drive.google.com/open?id=1ZCUwqSegVzsfpflRn_3DuyCa3tYKSgx3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3BE7EF-9DCB-47BA-95D2-D1902338B9F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73" y="1150905"/>
            <a:ext cx="9653048" cy="48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19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B883D64-BCDA-7D4E-9A64-E352CEE5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76" y="457200"/>
            <a:ext cx="3651189" cy="1600200"/>
          </a:xfrm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kern="1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Demand For Various Property Types In LA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5D43137-F0BE-5F41-9FE0-D9580B976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429"/>
          <a:stretch/>
        </p:blipFill>
        <p:spPr>
          <a:xfrm>
            <a:off x="4772025" y="752354"/>
            <a:ext cx="7277221" cy="4883161"/>
          </a:xfrm>
          <a:prstGeom prst="rect">
            <a:avLst/>
          </a:prstGeom>
          <a:effectLst/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32BC80E-318B-694F-8A11-77DDFF52A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6871" y="2312043"/>
            <a:ext cx="3932237" cy="38115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House type has the maximum number of bookings in LA in the year 2017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9411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D50A-8A69-B74F-9160-49F730DE0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17" y="544009"/>
            <a:ext cx="3379035" cy="2277321"/>
          </a:xfrm>
          <a:ln>
            <a:solidFill>
              <a:schemeClr val="accent2"/>
            </a:solidFill>
          </a:ln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Listings In Various Neighborhoods Of NYC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BB9B29-5553-D24B-AFF3-942A22C1B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8152" y="350520"/>
            <a:ext cx="8603848" cy="615696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FCD65-109D-084C-A3F0-E58B90DB2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3839" y="3183038"/>
            <a:ext cx="2892899" cy="430640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Williamsburg of Brooklyn borough and Harlem of Manhattan borough have the highest number of listings</a:t>
            </a:r>
          </a:p>
        </p:txBody>
      </p:sp>
    </p:spTree>
    <p:extLst>
      <p:ext uri="{BB962C8B-B14F-4D97-AF65-F5344CB8AC3E}">
        <p14:creationId xmlns:p14="http://schemas.microsoft.com/office/powerpoint/2010/main" val="2591083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84CA5-ABF7-9C45-A4B7-E9247E3DA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06" y="312516"/>
            <a:ext cx="3350247" cy="2265121"/>
          </a:xfrm>
          <a:ln>
            <a:solidFill>
              <a:schemeClr val="accent2"/>
            </a:solidFill>
          </a:ln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Listings In Various Neighborhoods Of LA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BF77D86-3EE6-764F-AAC2-2325F4524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3843" y="405114"/>
            <a:ext cx="7971701" cy="572946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0264D-D770-EA4C-8006-2C4E86497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456" y="2844479"/>
            <a:ext cx="3932237" cy="381158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Hollywood and Venice are the neighborhoods with maximum number of listings</a:t>
            </a:r>
          </a:p>
        </p:txBody>
      </p:sp>
    </p:spTree>
    <p:extLst>
      <p:ext uri="{BB962C8B-B14F-4D97-AF65-F5344CB8AC3E}">
        <p14:creationId xmlns:p14="http://schemas.microsoft.com/office/powerpoint/2010/main" val="3044920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2214-AF17-7640-874D-312D16CA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57" y="497711"/>
            <a:ext cx="3361821" cy="2265744"/>
          </a:xfrm>
          <a:ln>
            <a:solidFill>
              <a:schemeClr val="accent2"/>
            </a:solidFill>
          </a:ln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 Of Various Neighborhoods Of NYC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D0C991-0FBF-4A4B-BE55-06B924A43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111"/>
          <a:stretch/>
        </p:blipFill>
        <p:spPr>
          <a:xfrm>
            <a:off x="3677593" y="839166"/>
            <a:ext cx="8137606" cy="552112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BF927-810A-BD4F-AC9A-C244B76D8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157" y="3034014"/>
            <a:ext cx="3361821" cy="213987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Williamsburg of Brooklyn borough has the maximum revenue followed by Bedford-Stuyvesant.</a:t>
            </a:r>
          </a:p>
        </p:txBody>
      </p:sp>
    </p:spTree>
    <p:extLst>
      <p:ext uri="{BB962C8B-B14F-4D97-AF65-F5344CB8AC3E}">
        <p14:creationId xmlns:p14="http://schemas.microsoft.com/office/powerpoint/2010/main" val="3953785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001F-1E92-1B4D-9E65-9B57725F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62" y="900554"/>
            <a:ext cx="2766351" cy="1258747"/>
          </a:xfrm>
          <a:ln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 By Month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D5C4B3-205B-F647-B3E8-0C4281651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2" y="2491450"/>
            <a:ext cx="3932237" cy="381158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May, August, September and October are the months with maximum revenue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13133-FF9F-4068-9015-C60317694AA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759" y="141402"/>
            <a:ext cx="7937368" cy="5420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74D25D-A9A7-419B-B1E9-585DFF135485}"/>
              </a:ext>
            </a:extLst>
          </p:cNvPr>
          <p:cNvSpPr txBox="1"/>
          <p:nvPr/>
        </p:nvSpPr>
        <p:spPr>
          <a:xfrm>
            <a:off x="305873" y="5971586"/>
            <a:ext cx="9007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Animation Link:</a:t>
            </a:r>
          </a:p>
          <a:p>
            <a:r>
              <a:rPr lang="en-US" dirty="0"/>
              <a:t>https://drive.google.com/open?id=13Dogb1SeK4XVZtBz-7bWtEIoP1qKm08Y</a:t>
            </a:r>
          </a:p>
        </p:txBody>
      </p:sp>
    </p:spTree>
    <p:extLst>
      <p:ext uri="{BB962C8B-B14F-4D97-AF65-F5344CB8AC3E}">
        <p14:creationId xmlns:p14="http://schemas.microsoft.com/office/powerpoint/2010/main" val="3493642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17" name="Content Placeholder 16" descr="A picture containing sign, drawing, clock&#10;&#10;Description automatically generated">
            <a:extLst>
              <a:ext uri="{FF2B5EF4-FFF2-40B4-BE49-F238E27FC236}">
                <a16:creationId xmlns:a16="http://schemas.microsoft.com/office/drawing/2014/main" id="{D60AFDC3-C45C-9F4D-ADA3-BC8398BD9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3850" y="1742327"/>
            <a:ext cx="948906" cy="948906"/>
          </a:xfrm>
        </p:spPr>
      </p:pic>
      <p:pic>
        <p:nvPicPr>
          <p:cNvPr id="24" name="Picture 23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84BD0DBD-BC5E-3A40-85C3-A9D118BA7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813513" y="1778845"/>
            <a:ext cx="932663" cy="912388"/>
          </a:xfrm>
          <a:prstGeom prst="rect">
            <a:avLst/>
          </a:prstGeom>
        </p:spPr>
      </p:pic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577954-CEB4-034D-81E5-BB60093CD0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507559" y="1589199"/>
            <a:ext cx="998747" cy="998747"/>
          </a:xfrm>
          <a:prstGeom prst="rect">
            <a:avLst/>
          </a:prstGeom>
        </p:spPr>
      </p:pic>
      <p:pic>
        <p:nvPicPr>
          <p:cNvPr id="29" name="Picture 28" descr="A picture containing graffiti&#10;&#10;Description automatically generated">
            <a:extLst>
              <a:ext uri="{FF2B5EF4-FFF2-40B4-BE49-F238E27FC236}">
                <a16:creationId xmlns:a16="http://schemas.microsoft.com/office/drawing/2014/main" id="{DD457875-5B7F-AD44-8500-83EBA0C96C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95225" y="4088372"/>
            <a:ext cx="948906" cy="948906"/>
          </a:xfrm>
          <a:prstGeom prst="rect">
            <a:avLst/>
          </a:prstGeom>
        </p:spPr>
      </p:pic>
      <p:pic>
        <p:nvPicPr>
          <p:cNvPr id="31" name="Picture 30" descr="A picture containing indoor, table, sitting, orange&#10;&#10;Description automatically generated">
            <a:extLst>
              <a:ext uri="{FF2B5EF4-FFF2-40B4-BE49-F238E27FC236}">
                <a16:creationId xmlns:a16="http://schemas.microsoft.com/office/drawing/2014/main" id="{0B4F46C7-5A7E-434E-8C71-0DBD3C9A1C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733504" y="4088372"/>
            <a:ext cx="1362496" cy="10245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DDF69E6-690D-1C4A-88BD-89CA96793287}"/>
              </a:ext>
            </a:extLst>
          </p:cNvPr>
          <p:cNvSpPr txBox="1"/>
          <p:nvPr/>
        </p:nvSpPr>
        <p:spPr>
          <a:xfrm>
            <a:off x="1552756" y="1742327"/>
            <a:ext cx="3019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entury Gothic" panose="020B0502020202020204" pitchFamily="34" charset="0"/>
              </a:rPr>
              <a:t>Connects travelers with property renters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8486A9-BA77-B841-8794-9A36820861BF}"/>
              </a:ext>
            </a:extLst>
          </p:cNvPr>
          <p:cNvSpPr txBox="1"/>
          <p:nvPr/>
        </p:nvSpPr>
        <p:spPr>
          <a:xfrm>
            <a:off x="6060547" y="1589592"/>
            <a:ext cx="16332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entury Gothic" panose="020B0502020202020204" pitchFamily="34" charset="0"/>
              </a:rPr>
              <a:t>Lesser price than a hotel room and more amenities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91B832-5754-FA42-A73F-F5E2DC9335C0}"/>
              </a:ext>
            </a:extLst>
          </p:cNvPr>
          <p:cNvSpPr txBox="1"/>
          <p:nvPr/>
        </p:nvSpPr>
        <p:spPr>
          <a:xfrm>
            <a:off x="9582510" y="1504257"/>
            <a:ext cx="17712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entury Gothic" panose="020B0502020202020204" pitchFamily="34" charset="0"/>
              </a:rPr>
              <a:t>Better hosts and more bookings increases the value of Airbnb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A1C9E8-E5E5-0042-94BC-0683CE2FA421}"/>
              </a:ext>
            </a:extLst>
          </p:cNvPr>
          <p:cNvSpPr txBox="1"/>
          <p:nvPr/>
        </p:nvSpPr>
        <p:spPr>
          <a:xfrm>
            <a:off x="1685999" y="4208882"/>
            <a:ext cx="2905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entury Gothic" panose="020B0502020202020204" pitchFamily="34" charset="0"/>
              </a:rPr>
              <a:t>Help their hosts succeed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6964AA-A8A1-3140-BFE9-8D908812C4B7}"/>
              </a:ext>
            </a:extLst>
          </p:cNvPr>
          <p:cNvSpPr txBox="1"/>
          <p:nvPr/>
        </p:nvSpPr>
        <p:spPr>
          <a:xfrm>
            <a:off x="6409246" y="4208882"/>
            <a:ext cx="3968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entury Gothic" panose="020B0502020202020204" pitchFamily="34" charset="0"/>
              </a:rPr>
              <a:t>Factors to be considered when buying a rental home</a:t>
            </a:r>
          </a:p>
        </p:txBody>
      </p:sp>
    </p:spTree>
    <p:extLst>
      <p:ext uri="{BB962C8B-B14F-4D97-AF65-F5344CB8AC3E}">
        <p14:creationId xmlns:p14="http://schemas.microsoft.com/office/powerpoint/2010/main" val="476773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78963-78BF-0648-8898-65B0B9559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57" y="520861"/>
            <a:ext cx="3495556" cy="2219445"/>
          </a:xfrm>
          <a:ln>
            <a:solidFill>
              <a:schemeClr val="accent2"/>
            </a:solidFill>
          </a:ln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 Of Various Neighborhoods Of LA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7C31D9-7C83-5D44-97B6-BEF9ECBF9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428"/>
          <a:stretch/>
        </p:blipFill>
        <p:spPr>
          <a:xfrm>
            <a:off x="3715473" y="694481"/>
            <a:ext cx="8380071" cy="528963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60BEE-EDE9-3E4B-A6C3-68667D1F3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3" y="3236701"/>
            <a:ext cx="3932237" cy="678961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Venice has maximum revenue followed by Hollywood</a:t>
            </a:r>
          </a:p>
        </p:txBody>
      </p:sp>
    </p:spTree>
    <p:extLst>
      <p:ext uri="{BB962C8B-B14F-4D97-AF65-F5344CB8AC3E}">
        <p14:creationId xmlns:p14="http://schemas.microsoft.com/office/powerpoint/2010/main" val="3395904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EA287-DB13-F246-9D1B-F3671EBC2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52" y="917294"/>
            <a:ext cx="2639029" cy="1211824"/>
          </a:xfrm>
          <a:ln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 By Month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61E858-F22F-E449-B478-C68820272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583425"/>
            <a:ext cx="3932237" cy="381158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July and August months have seen the maximum revenue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D4FA78-90BE-44CF-AC83-3495AE5C100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233" y="480767"/>
            <a:ext cx="7852527" cy="51093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C11D98-7EA4-44D1-ACBA-5688D5DE7137}"/>
              </a:ext>
            </a:extLst>
          </p:cNvPr>
          <p:cNvSpPr txBox="1"/>
          <p:nvPr/>
        </p:nvSpPr>
        <p:spPr>
          <a:xfrm>
            <a:off x="387752" y="6108569"/>
            <a:ext cx="9255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Animation Link:</a:t>
            </a:r>
          </a:p>
          <a:p>
            <a:r>
              <a:rPr lang="en-US" u="sng" dirty="0">
                <a:solidFill>
                  <a:schemeClr val="accent1"/>
                </a:solidFill>
              </a:rPr>
              <a:t>https://drive.google.com/open?id=1nFKsV9WFvQtb0NUvAnPTYnthLmXaMco0</a:t>
            </a:r>
          </a:p>
        </p:txBody>
      </p:sp>
    </p:spTree>
    <p:extLst>
      <p:ext uri="{BB962C8B-B14F-4D97-AF65-F5344CB8AC3E}">
        <p14:creationId xmlns:p14="http://schemas.microsoft.com/office/powerpoint/2010/main" val="236577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5FA17-6232-B741-9473-D677AE566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72" y="1157468"/>
            <a:ext cx="3240911" cy="1143000"/>
          </a:xfrm>
          <a:ln>
            <a:solidFill>
              <a:schemeClr val="accent2"/>
            </a:solidFill>
          </a:ln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Price In NYC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AF4233F4-F7C5-CE4B-8721-B5E7BCF68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475" t="11070"/>
          <a:stretch/>
        </p:blipFill>
        <p:spPr>
          <a:xfrm>
            <a:off x="3580436" y="509287"/>
            <a:ext cx="8611564" cy="534750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52EAC-85AF-9646-83A0-951D0E6D7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6336" y="2531962"/>
            <a:ext cx="3028747" cy="381158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Most expensive areas are Upper West Side, Manhattan Beach and Fort Wadsworth</a:t>
            </a:r>
          </a:p>
        </p:txBody>
      </p:sp>
    </p:spTree>
    <p:extLst>
      <p:ext uri="{BB962C8B-B14F-4D97-AF65-F5344CB8AC3E}">
        <p14:creationId xmlns:p14="http://schemas.microsoft.com/office/powerpoint/2010/main" val="4237548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6067-2189-3F45-927A-FC22F9B09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price of each property type in NYC</a:t>
            </a:r>
          </a:p>
        </p:txBody>
      </p:sp>
      <p:pic>
        <p:nvPicPr>
          <p:cNvPr id="14" name="Content Placeholder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781578-F659-C443-9F16-C075E04AA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603" y="1439040"/>
            <a:ext cx="10515600" cy="2624375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DE1589-1AF9-5543-A82F-A5CBD5115078}"/>
              </a:ext>
            </a:extLst>
          </p:cNvPr>
          <p:cNvSpPr txBox="1"/>
          <p:nvPr/>
        </p:nvSpPr>
        <p:spPr>
          <a:xfrm>
            <a:off x="1018572" y="4479403"/>
            <a:ext cx="9826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Average price for Apartment-Highest in Upper West Side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Average price for Bungalow- Highest in Tribeca</a:t>
            </a:r>
          </a:p>
        </p:txBody>
      </p:sp>
    </p:spTree>
    <p:extLst>
      <p:ext uri="{BB962C8B-B14F-4D97-AF65-F5344CB8AC3E}">
        <p14:creationId xmlns:p14="http://schemas.microsoft.com/office/powerpoint/2010/main" val="3773590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759D6E-D232-A24A-B905-280DC9763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08" y="1076446"/>
            <a:ext cx="2412698" cy="1850914"/>
          </a:xfrm>
          <a:ln>
            <a:solidFill>
              <a:schemeClr val="accent2"/>
            </a:solidFill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Listings For Each Price In NYC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4C301F-19F2-0342-AD3E-FD7B4881F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288" t="9523"/>
          <a:stretch/>
        </p:blipFill>
        <p:spPr>
          <a:xfrm>
            <a:off x="2874380" y="291327"/>
            <a:ext cx="9317620" cy="56800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4DD8A2-B61F-2D48-A0B1-502B05DA1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308" y="3684816"/>
            <a:ext cx="2729072" cy="381158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The maximum number of Listings are within the price range of $50 and $150</a:t>
            </a:r>
          </a:p>
        </p:txBody>
      </p:sp>
    </p:spTree>
    <p:extLst>
      <p:ext uri="{BB962C8B-B14F-4D97-AF65-F5344CB8AC3E}">
        <p14:creationId xmlns:p14="http://schemas.microsoft.com/office/powerpoint/2010/main" val="985269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CE6D8-D6E2-CA45-BA5D-A95547C6A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2273"/>
            <a:ext cx="3932237" cy="2757668"/>
          </a:xfrm>
          <a:ln>
            <a:solidFill>
              <a:schemeClr val="accent2"/>
            </a:solidFill>
          </a:ln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Demand-supply For Various Bedroom Configurations In LA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8CB1B-3822-6B42-8951-672F474AA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2" y="4325414"/>
            <a:ext cx="3932237" cy="381158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Properties with One and Two bedrooms are well sought after in LA </a:t>
            </a:r>
          </a:p>
        </p:txBody>
      </p:sp>
      <p:pic>
        <p:nvPicPr>
          <p:cNvPr id="10" name="Content Placeholder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9EA6D6B-6C9C-7149-9A92-B9D9BECDC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1139" y="324091"/>
            <a:ext cx="7905509" cy="6041985"/>
          </a:xfrm>
        </p:spPr>
      </p:pic>
    </p:spTree>
    <p:extLst>
      <p:ext uri="{BB962C8B-B14F-4D97-AF65-F5344CB8AC3E}">
        <p14:creationId xmlns:p14="http://schemas.microsoft.com/office/powerpoint/2010/main" val="3923773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213FE-7581-4D40-9478-AB1787CD6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11" y="1140105"/>
            <a:ext cx="3675910" cy="1727522"/>
          </a:xfrm>
          <a:ln>
            <a:solidFill>
              <a:schemeClr val="accent2"/>
            </a:solidFill>
          </a:ln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Demand-supply Accommodation In LA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28C78B-8C1F-6A4F-BDD3-E2CBA0B9C0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2674" y="3724153"/>
            <a:ext cx="3306958" cy="1727522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The maximum demand is for properties that accommodates 2-3 people</a:t>
            </a:r>
          </a:p>
        </p:txBody>
      </p:sp>
      <p:pic>
        <p:nvPicPr>
          <p:cNvPr id="10" name="Content Placeholder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4F2386-68C7-0241-95E9-46F51180B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944" y="914401"/>
            <a:ext cx="7963382" cy="5069710"/>
          </a:xfrm>
        </p:spPr>
      </p:pic>
    </p:spTree>
    <p:extLst>
      <p:ext uri="{BB962C8B-B14F-4D97-AF65-F5344CB8AC3E}">
        <p14:creationId xmlns:p14="http://schemas.microsoft.com/office/powerpoint/2010/main" val="3979322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B87601C-519F-F147-9647-1338A236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Percentage Of Superhosts In LA And NYC</a:t>
            </a:r>
          </a:p>
        </p:txBody>
      </p:sp>
      <p:pic>
        <p:nvPicPr>
          <p:cNvPr id="13" name="Content Placeholder 12" descr="A picture containing computer, device&#10;&#10;Description automatically generated">
            <a:extLst>
              <a:ext uri="{FF2B5EF4-FFF2-40B4-BE49-F238E27FC236}">
                <a16:creationId xmlns:a16="http://schemas.microsoft.com/office/drawing/2014/main" id="{C5241080-C114-EB4C-80CE-50F8A0C5AB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4011" y="1765140"/>
            <a:ext cx="6180880" cy="3512915"/>
          </a:xfrm>
        </p:spPr>
      </p:pic>
      <p:pic>
        <p:nvPicPr>
          <p:cNvPr id="15" name="Content Placeholder 1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3066D8D-468F-C340-9566-7BCC1E4B66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26194"/>
          <a:stretch/>
        </p:blipFill>
        <p:spPr>
          <a:xfrm>
            <a:off x="6910086" y="1660969"/>
            <a:ext cx="4896091" cy="3709684"/>
          </a:xfrm>
        </p:spPr>
      </p:pic>
    </p:spTree>
    <p:extLst>
      <p:ext uri="{BB962C8B-B14F-4D97-AF65-F5344CB8AC3E}">
        <p14:creationId xmlns:p14="http://schemas.microsoft.com/office/powerpoint/2010/main" val="57624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00ECED-5EE2-2143-BA86-7425F721F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870" y="502920"/>
            <a:ext cx="2597893" cy="2354580"/>
          </a:xfrm>
          <a:ln>
            <a:solidFill>
              <a:schemeClr val="accent2"/>
            </a:solidFill>
          </a:ln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 By Host Response Rate 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9880322-31B9-2042-A670-5159DD8F2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4923" y="740780"/>
            <a:ext cx="8407078" cy="4653771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7CA246-114F-D144-8A3C-4FDDDF5E7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3617" y="3488757"/>
            <a:ext cx="2377974" cy="381158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Becoming a Super host takes more than high ratings and high response rate</a:t>
            </a:r>
          </a:p>
        </p:txBody>
      </p:sp>
    </p:spTree>
    <p:extLst>
      <p:ext uri="{BB962C8B-B14F-4D97-AF65-F5344CB8AC3E}">
        <p14:creationId xmlns:p14="http://schemas.microsoft.com/office/powerpoint/2010/main" val="576212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75B4C1-D972-4E4F-92FD-6B7F89E90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GITHUB URL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A1C0A0-5FB3-5542-8A3B-C5DAF4EDC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https://github.com/Samyuktha-M/5200-project</a:t>
            </a: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8A8BB09-5456-E949-8E8B-D3F264128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831639" y="4528335"/>
            <a:ext cx="1266190" cy="126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4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24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537"/>
            <a:ext cx="10515600" cy="477642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7030A0"/>
              </a:buClr>
              <a:buSzPct val="80000"/>
            </a:pPr>
            <a:r>
              <a:rPr lang="en-US" sz="2400" dirty="0">
                <a:latin typeface="Century Gothic" panose="020B0502020202020204" pitchFamily="34" charset="0"/>
              </a:rPr>
              <a:t>Determining the number of Airbnb listings worldwide and in the various States of USA</a:t>
            </a:r>
            <a:endParaRPr lang="en-US" dirty="0">
              <a:latin typeface="Century Gothic" panose="020B0502020202020204" pitchFamily="34" charset="0"/>
            </a:endParaRPr>
          </a:p>
          <a:p>
            <a:pPr>
              <a:buClr>
                <a:srgbClr val="7030A0"/>
              </a:buClr>
              <a:buSzPct val="80000"/>
            </a:pPr>
            <a:r>
              <a:rPr lang="en-US" sz="2400" dirty="0">
                <a:latin typeface="Century Gothic" panose="020B0502020202020204" pitchFamily="34" charset="0"/>
                <a:cs typeface="Calibri"/>
              </a:rPr>
              <a:t>Seasonality in demand for listings and property types in New York City and LA County over years.</a:t>
            </a:r>
          </a:p>
          <a:p>
            <a:pPr>
              <a:buClr>
                <a:srgbClr val="7030A0"/>
              </a:buClr>
              <a:buSzPct val="80000"/>
            </a:pPr>
            <a:r>
              <a:rPr lang="en-US" sz="2400" dirty="0">
                <a:latin typeface="Century Gothic" panose="020B0502020202020204" pitchFamily="34" charset="0"/>
                <a:cs typeface="Calibri"/>
              </a:rPr>
              <a:t>Distribution and the number of listings in NYC and LA County.</a:t>
            </a:r>
          </a:p>
          <a:p>
            <a:pPr>
              <a:buClr>
                <a:srgbClr val="7030A0"/>
              </a:buClr>
              <a:buSzPct val="80000"/>
            </a:pPr>
            <a:r>
              <a:rPr lang="en-US" sz="2400" dirty="0">
                <a:latin typeface="Century Gothic" panose="020B0502020202020204" pitchFamily="34" charset="0"/>
                <a:cs typeface="Calibri"/>
              </a:rPr>
              <a:t>Revenue of various neighborhoods.</a:t>
            </a:r>
          </a:p>
          <a:p>
            <a:pPr>
              <a:buClr>
                <a:srgbClr val="7030A0"/>
              </a:buClr>
              <a:buSzPct val="80000"/>
            </a:pPr>
            <a:r>
              <a:rPr lang="en-US" sz="2400" dirty="0">
                <a:latin typeface="Century Gothic" panose="020B0502020202020204" pitchFamily="34" charset="0"/>
                <a:cs typeface="Calibri"/>
              </a:rPr>
              <a:t>Determining the average price of listings and of various property types of each neighborhood in NYC.</a:t>
            </a:r>
          </a:p>
          <a:p>
            <a:pPr>
              <a:buClr>
                <a:srgbClr val="7030A0"/>
              </a:buClr>
              <a:buSzPct val="80000"/>
            </a:pPr>
            <a:r>
              <a:rPr lang="en-US" sz="2400" dirty="0">
                <a:latin typeface="Century Gothic" panose="020B0502020202020204" pitchFamily="34" charset="0"/>
                <a:cs typeface="Calibri"/>
              </a:rPr>
              <a:t>Supply and Demand for various bedroom/accommodation configurations in LA County</a:t>
            </a:r>
          </a:p>
          <a:p>
            <a:pPr>
              <a:buClr>
                <a:srgbClr val="7030A0"/>
              </a:buClr>
              <a:buSzPct val="80000"/>
            </a:pPr>
            <a:r>
              <a:rPr lang="en-US" sz="2400" dirty="0">
                <a:latin typeface="Century Gothic" panose="020B0502020202020204" pitchFamily="34" charset="0"/>
                <a:cs typeface="Calibri"/>
              </a:rPr>
              <a:t>Analyzing what it takes to become a Super host.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285750" indent="-285750"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8BF588E-2EB8-F14E-9823-67E512041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30512" y="4998720"/>
            <a:ext cx="2974848" cy="1859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A0908D-C1AF-2846-B433-DE27FD009775}"/>
              </a:ext>
            </a:extLst>
          </p:cNvPr>
          <p:cNvSpPr txBox="1"/>
          <p:nvPr/>
        </p:nvSpPr>
        <p:spPr>
          <a:xfrm>
            <a:off x="10728960" y="70262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://sarapis.org/what-is-data-preparednes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976546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board sign on the side of the road&#10;&#10;Description automatically generated">
            <a:extLst>
              <a:ext uri="{FF2B5EF4-FFF2-40B4-BE49-F238E27FC236}">
                <a16:creationId xmlns:a16="http://schemas.microsoft.com/office/drawing/2014/main" id="{55567F84-9578-8C44-B9A0-941DAC50B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8640" y="257311"/>
            <a:ext cx="9535795" cy="6343377"/>
          </a:xfrm>
        </p:spPr>
      </p:pic>
      <p:pic>
        <p:nvPicPr>
          <p:cNvPr id="9" name="Picture 8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E38B4804-01D1-8745-B028-8734F1D81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084435" y="3235580"/>
            <a:ext cx="2144140" cy="214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25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2895"/>
          </a:xfrm>
        </p:spPr>
        <p:txBody>
          <a:bodyPr/>
          <a:lstStyle/>
          <a:p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URLs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680" y="1167605"/>
            <a:ext cx="10601620" cy="5378963"/>
          </a:xfrm>
          <a:noFill/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Airbnb Ratings and Listings: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hlinkClick r:id="rId4"/>
              </a:rPr>
              <a:t>https://www.kaggle.com/samyukthamurali/airbnb-ratings-dataset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hlinkClick r:id="rId5"/>
              </a:rPr>
              <a:t>https://public.opendatasoft.com/explore/dataset/airbnb-ratings/table/?disjunctive.city&amp;disjunctive.neighbourhood_cleansed&amp;sort=number_of_reviews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Airbnb Review Dates:</a:t>
            </a:r>
          </a:p>
          <a:p>
            <a:pPr marL="0" indent="0">
              <a:buNone/>
            </a:pPr>
            <a:r>
              <a:rPr lang="en-US" dirty="0">
                <a:hlinkClick r:id="rId6"/>
              </a:rPr>
              <a:t>http://insideairbnb.com/get-the-data.html</a:t>
            </a:r>
            <a:endParaRPr lang="en-US" dirty="0">
              <a:latin typeface="Century Gothic" panose="020B0502020202020204" pitchFamily="34" charset="0"/>
            </a:endParaRPr>
          </a:p>
          <a:p>
            <a:pPr marL="514350" indent="-514350">
              <a:buAutoNum type="arabicPeriod"/>
            </a:pPr>
            <a:r>
              <a:rPr lang="en-US" dirty="0"/>
              <a:t> </a:t>
            </a:r>
            <a:r>
              <a:rPr lang="en-US" u="sng" dirty="0">
                <a:hlinkClick r:id="rId7"/>
              </a:rPr>
              <a:t>http://data.insideairbnb.com/united-states/ny/new-york-city/2020-03-13/visualisations/reviews.csv</a:t>
            </a:r>
            <a:r>
              <a:rPr lang="en-US" dirty="0"/>
              <a:t> </a:t>
            </a:r>
          </a:p>
          <a:p>
            <a:pPr marL="514350" indent="-514350">
              <a:buAutoNum type="arabicPeriod"/>
            </a:pPr>
            <a:r>
              <a:rPr lang="en-US" u="sng" dirty="0">
                <a:hlinkClick r:id="rId8"/>
              </a:rPr>
              <a:t>http://data.insideairbnb.com/united-states/ca/los-angeles/2020-03-13/visualisations/reviews.csv</a:t>
            </a:r>
            <a:r>
              <a:rPr lang="en-US" dirty="0"/>
              <a:t> 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9" tooltip="Original URL: https://public.opendatasoft.com/explore/dataset/airbnb-reviews/table/. Click or tap if you trust this link."/>
              </a:rPr>
              <a:t>https://public.opendatasoft.com/explore/dataset/airbnb-reviews/table/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latin typeface="Century Gothic" panose="020B0502020202020204" pitchFamily="34" charset="0"/>
              </a:rPr>
              <a:t>Total Size: 2 GB </a:t>
            </a:r>
          </a:p>
          <a:p>
            <a:endParaRPr lang="en-US" u="sng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F6D975B-4345-154B-B4F3-FB29EC4A69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626725" y="5178143"/>
            <a:ext cx="1454150" cy="145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32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0"/>
                <a:lumOff val="100000"/>
              </a:schemeClr>
            </a:gs>
            <a:gs pos="74000">
              <a:schemeClr val="accent2">
                <a:lumMod val="0"/>
                <a:lumOff val="100000"/>
              </a:schemeClr>
            </a:gs>
            <a:gs pos="100000">
              <a:schemeClr val="accent2">
                <a:alpha val="91000"/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ARCHITECHTURE</a:t>
            </a:r>
          </a:p>
        </p:txBody>
      </p:sp>
      <p:pic>
        <p:nvPicPr>
          <p:cNvPr id="4" name="Content Placeholder 3" descr="Cloudera cluster with 6 nodes and 1 master(HDFS MapReduse) | Unixmen">
            <a:extLst>
              <a:ext uri="{FF2B5EF4-FFF2-40B4-BE49-F238E27FC236}">
                <a16:creationId xmlns:a16="http://schemas.microsoft.com/office/drawing/2014/main" id="{F4CE65B0-01FE-E846-A5F6-FE4302980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42" y="2586037"/>
            <a:ext cx="4261476" cy="3400583"/>
          </a:xfrm>
          <a:prstGeom prst="rect">
            <a:avLst/>
          </a:prstGeom>
        </p:spPr>
      </p:pic>
      <p:pic>
        <p:nvPicPr>
          <p:cNvPr id="6" name="Picture 5" descr="A close up of a computer&#10;&#10;Description automatically generated">
            <a:extLst>
              <a:ext uri="{FF2B5EF4-FFF2-40B4-BE49-F238E27FC236}">
                <a16:creationId xmlns:a16="http://schemas.microsoft.com/office/drawing/2014/main" id="{4107F1F2-BEB4-B34B-A698-9F4C0E8C4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38558" y="2796888"/>
            <a:ext cx="1901952" cy="19019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9181D3-18A6-DF4E-90C2-75DD1786E939}"/>
              </a:ext>
            </a:extLst>
          </p:cNvPr>
          <p:cNvSpPr txBox="1"/>
          <p:nvPr/>
        </p:nvSpPr>
        <p:spPr>
          <a:xfrm>
            <a:off x="5662556" y="3460639"/>
            <a:ext cx="3464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ssh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smurali2@34.211.191.66</a:t>
            </a: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EFB70231-CD62-E644-968B-6D5601CBE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604043" y="948574"/>
            <a:ext cx="2161540" cy="1439918"/>
          </a:xfrm>
          <a:prstGeom prst="rect">
            <a:avLst/>
          </a:prstGeom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A89F5C2-A9D8-A149-AC01-E8F2CB714A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086312" y="948574"/>
            <a:ext cx="654050" cy="6223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BFCE96-F05F-054C-AAD5-A711B919A2AB}"/>
              </a:ext>
            </a:extLst>
          </p:cNvPr>
          <p:cNvCxnSpPr>
            <a:cxnSpLocks/>
          </p:cNvCxnSpPr>
          <p:nvPr/>
        </p:nvCxnSpPr>
        <p:spPr>
          <a:xfrm flipH="1">
            <a:off x="5181600" y="1830825"/>
            <a:ext cx="2213195" cy="881895"/>
          </a:xfrm>
          <a:prstGeom prst="straightConnector1">
            <a:avLst/>
          </a:prstGeom>
          <a:ln w="571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1ECC5AA-D29B-E144-A0F8-758BCA56153B}"/>
              </a:ext>
            </a:extLst>
          </p:cNvPr>
          <p:cNvSpPr txBox="1"/>
          <p:nvPr/>
        </p:nvSpPr>
        <p:spPr>
          <a:xfrm>
            <a:off x="5129408" y="1668533"/>
            <a:ext cx="193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wget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links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6E05CB-093B-3B41-B8D2-5E3BCB6E96A1}"/>
              </a:ext>
            </a:extLst>
          </p:cNvPr>
          <p:cNvCxnSpPr>
            <a:cxnSpLocks/>
          </p:cNvCxnSpPr>
          <p:nvPr/>
        </p:nvCxnSpPr>
        <p:spPr>
          <a:xfrm flipH="1">
            <a:off x="5220335" y="3215259"/>
            <a:ext cx="4218223" cy="0"/>
          </a:xfrm>
          <a:prstGeom prst="straightConnector1">
            <a:avLst/>
          </a:prstGeom>
          <a:ln w="571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building, table&#10;&#10;Description automatically generated">
            <a:extLst>
              <a:ext uri="{FF2B5EF4-FFF2-40B4-BE49-F238E27FC236}">
                <a16:creationId xmlns:a16="http://schemas.microsoft.com/office/drawing/2014/main" id="{C98DFD63-680C-924D-B43D-63A143530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42942" y="2631059"/>
            <a:ext cx="1277298" cy="85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69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7894" y="469230"/>
            <a:ext cx="2817812" cy="1346431"/>
          </a:xfrm>
          <a:ln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Listings Worldwide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7894" y="2556157"/>
            <a:ext cx="2817812" cy="2105526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Maximum Listings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United States: 143,954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United Kingdom: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64,407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9" r="19321" b="3603"/>
          <a:stretch/>
        </p:blipFill>
        <p:spPr bwMode="auto">
          <a:xfrm>
            <a:off x="3019927" y="805010"/>
            <a:ext cx="8969958" cy="56078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396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38" y="998621"/>
            <a:ext cx="2325771" cy="1636295"/>
          </a:xfrm>
          <a:ln>
            <a:solidFill>
              <a:schemeClr val="accent2"/>
            </a:solidFill>
          </a:ln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Listings In Various US States</a:t>
            </a:r>
            <a:endParaRPr lang="en-US" sz="4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Placeholder 6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2" r="21174" b="8178"/>
          <a:stretch/>
        </p:blipFill>
        <p:spPr>
          <a:xfrm>
            <a:off x="2835108" y="625642"/>
            <a:ext cx="9119937" cy="5907505"/>
          </a:xfrm>
          <a:prstGeom prst="rect">
            <a:avLst/>
          </a:prstGeom>
          <a:ln>
            <a:noFill/>
          </a:ln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565038"/>
              </p:ext>
            </p:extLst>
          </p:nvPr>
        </p:nvGraphicFramePr>
        <p:xfrm>
          <a:off x="230938" y="3278187"/>
          <a:ext cx="2604170" cy="1664336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604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05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Maximum Listings:</a:t>
                      </a:r>
                      <a:endParaRPr lang="en-US" sz="2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2700" marR="12700" marT="1270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05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California:49,311</a:t>
                      </a:r>
                      <a:endParaRPr lang="en-US" sz="24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2700" marR="12700" marT="1270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05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New York:44,308</a:t>
                      </a:r>
                      <a:endParaRPr lang="en-US" sz="24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2700" marR="12700" marT="1270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1531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1023" y="-34031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NYC Seasonality In Demand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27412F-2D7F-40D1-80B0-0B3A74DC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solidFill>
                <a:srgbClr val="0563C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 dirty="0">
              <a:solidFill>
                <a:srgbClr val="0563C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 dirty="0">
              <a:solidFill>
                <a:srgbClr val="0563C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 dirty="0">
              <a:solidFill>
                <a:srgbClr val="0563C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 dirty="0">
              <a:solidFill>
                <a:srgbClr val="0563C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 dirty="0">
              <a:solidFill>
                <a:srgbClr val="0563C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 dirty="0">
              <a:solidFill>
                <a:srgbClr val="0563C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 dirty="0">
              <a:solidFill>
                <a:srgbClr val="0563C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Animation link: </a:t>
            </a:r>
            <a: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https://drive.google.com/open?id=1RnCDN_1Th4bZaHYwLL6KRy0grJtpZcW8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EC08BB-DE14-491E-908F-E1B5B942F76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55" y="655365"/>
            <a:ext cx="10260290" cy="459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01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NYC bookings over years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C701ECB-6813-42D5-897E-602F6652E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71" y="2492898"/>
            <a:ext cx="4023167" cy="16002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Gradually increasing from 2017 and bookings are maximum in 2019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28F61A-45D7-9643-AE46-9C8BF4291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9481" y="344346"/>
            <a:ext cx="3465992" cy="1713053"/>
          </a:xfrm>
          <a:ln>
            <a:solidFill>
              <a:schemeClr val="accent2"/>
            </a:solidFill>
          </a:ln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Bookings Of NYC Properties Over Years</a:t>
            </a:r>
          </a:p>
        </p:txBody>
      </p:sp>
      <p:pic>
        <p:nvPicPr>
          <p:cNvPr id="4" name="Content Placeholder 3" descr="A close up of a map&#10;&#10;Description automatically generate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6" t="9334" b="1"/>
          <a:stretch/>
        </p:blipFill>
        <p:spPr>
          <a:xfrm>
            <a:off x="4097438" y="648182"/>
            <a:ext cx="8020291" cy="544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79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3197</TotalTime>
  <Words>780</Words>
  <Application>Microsoft Macintosh PowerPoint</Application>
  <PresentationFormat>Widescreen</PresentationFormat>
  <Paragraphs>113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Century Gothic</vt:lpstr>
      <vt:lpstr>Menlo</vt:lpstr>
      <vt:lpstr>Times New Roman</vt:lpstr>
      <vt:lpstr>Wingdings 3</vt:lpstr>
      <vt:lpstr>Office Theme</vt:lpstr>
      <vt:lpstr>AIRBNB DATA ANALYSIS USING HIVE </vt:lpstr>
      <vt:lpstr>INTRODUCTION</vt:lpstr>
      <vt:lpstr>GOALS</vt:lpstr>
      <vt:lpstr> DATASET URLs</vt:lpstr>
      <vt:lpstr>ARCHITECHTURE</vt:lpstr>
      <vt:lpstr>Listings Worldwide</vt:lpstr>
      <vt:lpstr>Listings In Various US States</vt:lpstr>
      <vt:lpstr>   NYC Seasonality In Demand</vt:lpstr>
      <vt:lpstr>NYC bookings over years</vt:lpstr>
      <vt:lpstr>LA County Seasonality In Demand</vt:lpstr>
      <vt:lpstr>PowerPoint Presentation</vt:lpstr>
      <vt:lpstr>PowerPoint Presentation</vt:lpstr>
      <vt:lpstr>Demand for various property types in NYC</vt:lpstr>
      <vt:lpstr>PowerPoint Presentation</vt:lpstr>
      <vt:lpstr>Demand For Various Property Types In LA</vt:lpstr>
      <vt:lpstr>Listings In Various Neighborhoods Of NYC</vt:lpstr>
      <vt:lpstr>Listings In Various Neighborhoods Of LA</vt:lpstr>
      <vt:lpstr>Revenue Of Various Neighborhoods Of NYC</vt:lpstr>
      <vt:lpstr>Revenue By Month</vt:lpstr>
      <vt:lpstr>Revenue Of Various Neighborhoods Of LA</vt:lpstr>
      <vt:lpstr>Revenue By Month</vt:lpstr>
      <vt:lpstr>Average Price In NYC</vt:lpstr>
      <vt:lpstr>Average price of each property type in NYC</vt:lpstr>
      <vt:lpstr>Number Of Listings For Each Price In NYC</vt:lpstr>
      <vt:lpstr>Demand-supply For Various Bedroom Configurations In LA</vt:lpstr>
      <vt:lpstr>Demand-supply Accommodation In LA</vt:lpstr>
      <vt:lpstr>Percentage Of Superhosts In LA And NYC</vt:lpstr>
      <vt:lpstr>Rating By Host Response Rate </vt:lpstr>
      <vt:lpstr>GITHUB URL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DATA ANALYSIS USING HIVE</dc:title>
  <dc:creator>Santhosh Babu Ramnath</dc:creator>
  <cp:lastModifiedBy>Santhosh Babu Ramnath</cp:lastModifiedBy>
  <cp:revision>44</cp:revision>
  <dcterms:created xsi:type="dcterms:W3CDTF">2020-05-01T04:26:37Z</dcterms:created>
  <dcterms:modified xsi:type="dcterms:W3CDTF">2020-05-04T23:27:38Z</dcterms:modified>
</cp:coreProperties>
</file>